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5" r:id="rId4"/>
    <p:sldId id="259" r:id="rId5"/>
    <p:sldId id="260" r:id="rId6"/>
    <p:sldId id="276" r:id="rId7"/>
    <p:sldId id="279" r:id="rId8"/>
    <p:sldId id="262" r:id="rId9"/>
    <p:sldId id="261" r:id="rId10"/>
    <p:sldId id="277" r:id="rId11"/>
    <p:sldId id="263" r:id="rId12"/>
    <p:sldId id="264" r:id="rId13"/>
    <p:sldId id="267" r:id="rId14"/>
    <p:sldId id="268" r:id="rId15"/>
    <p:sldId id="269" r:id="rId16"/>
    <p:sldId id="271" r:id="rId17"/>
    <p:sldId id="272" r:id="rId18"/>
    <p:sldId id="274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hoton\staff\holwegm\_NAIGT\_KPI%20work%20area\Data%20&amp;%20Figures\Phil%20UK%20Dataset\UK%20Phil%20BERR%20--%20auto%20industry%20master%20data%20set%20--%20July%20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title>
      <c:tx>
        <c:rich>
          <a:bodyPr/>
          <a:lstStyle/>
          <a:p>
            <a:pPr>
              <a:defRPr/>
            </a:pPr>
            <a:r>
              <a:rPr lang="en-GB"/>
              <a:t>UK vehicle output 1940-2008</a:t>
            </a:r>
          </a:p>
        </c:rich>
      </c:tx>
      <c:layout>
        <c:manualLayout>
          <c:xMode val="edge"/>
          <c:yMode val="edge"/>
          <c:x val="0.22831729668777756"/>
          <c:y val="2.253065216329394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9622445999792759"/>
          <c:y val="3.4952805934062324E-2"/>
          <c:w val="0.7392628864918277"/>
          <c:h val="0.57712380901352256"/>
        </c:manualLayout>
      </c:layout>
      <c:areaChart>
        <c:grouping val="stacked"/>
        <c:ser>
          <c:idx val="1"/>
          <c:order val="0"/>
          <c:tx>
            <c:strRef>
              <c:f>'13a long run vehicle prod'!$D$7</c:f>
              <c:strCache>
                <c:ptCount val="1"/>
                <c:pt idx="0">
                  <c:v>Cars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5400">
              <a:noFill/>
            </a:ln>
          </c:spPr>
          <c:cat>
            <c:numRef>
              <c:f>'13a long run vehicle prod'!$A$8:$A$76</c:f>
              <c:numCache>
                <c:formatCode>General</c:formatCode>
                <c:ptCount val="69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  <c:pt idx="68">
                  <c:v>2008</c:v>
                </c:pt>
              </c:numCache>
            </c:numRef>
          </c:cat>
          <c:val>
            <c:numRef>
              <c:f>'13a long run vehicle prod'!$D$8:$D$76</c:f>
              <c:numCache>
                <c:formatCode>#,##0</c:formatCode>
                <c:ptCount val="69"/>
                <c:pt idx="0">
                  <c:v>1949</c:v>
                </c:pt>
                <c:pt idx="1">
                  <c:v>5117</c:v>
                </c:pt>
                <c:pt idx="2">
                  <c:v>5468</c:v>
                </c:pt>
                <c:pt idx="3">
                  <c:v>1649</c:v>
                </c:pt>
                <c:pt idx="4">
                  <c:v>2108</c:v>
                </c:pt>
                <c:pt idx="5">
                  <c:v>16938</c:v>
                </c:pt>
                <c:pt idx="6">
                  <c:v>219162</c:v>
                </c:pt>
                <c:pt idx="7">
                  <c:v>287000</c:v>
                </c:pt>
                <c:pt idx="8">
                  <c:v>334815</c:v>
                </c:pt>
                <c:pt idx="9">
                  <c:v>412290</c:v>
                </c:pt>
                <c:pt idx="10">
                  <c:v>522515</c:v>
                </c:pt>
                <c:pt idx="11">
                  <c:v>475919</c:v>
                </c:pt>
                <c:pt idx="12">
                  <c:v>448000</c:v>
                </c:pt>
                <c:pt idx="13">
                  <c:v>594808</c:v>
                </c:pt>
                <c:pt idx="14">
                  <c:v>769165</c:v>
                </c:pt>
                <c:pt idx="15">
                  <c:v>897560</c:v>
                </c:pt>
                <c:pt idx="16">
                  <c:v>707594</c:v>
                </c:pt>
                <c:pt idx="17">
                  <c:v>860842</c:v>
                </c:pt>
                <c:pt idx="18">
                  <c:v>1051551</c:v>
                </c:pt>
                <c:pt idx="19">
                  <c:v>1352728</c:v>
                </c:pt>
                <c:pt idx="20">
                  <c:v>1003967</c:v>
                </c:pt>
                <c:pt idx="21">
                  <c:v>1249426</c:v>
                </c:pt>
                <c:pt idx="22">
                  <c:v>1607939</c:v>
                </c:pt>
                <c:pt idx="23">
                  <c:v>1867640</c:v>
                </c:pt>
                <c:pt idx="24">
                  <c:v>1722045</c:v>
                </c:pt>
                <c:pt idx="25">
                  <c:v>1603679</c:v>
                </c:pt>
                <c:pt idx="26">
                  <c:v>1603679</c:v>
                </c:pt>
                <c:pt idx="27">
                  <c:v>1552013</c:v>
                </c:pt>
                <c:pt idx="28">
                  <c:v>1815936</c:v>
                </c:pt>
                <c:pt idx="29">
                  <c:v>1717073</c:v>
                </c:pt>
                <c:pt idx="30">
                  <c:v>1640966</c:v>
                </c:pt>
                <c:pt idx="31">
                  <c:v>1741940</c:v>
                </c:pt>
                <c:pt idx="32">
                  <c:v>1921311</c:v>
                </c:pt>
                <c:pt idx="33">
                  <c:v>1747321</c:v>
                </c:pt>
                <c:pt idx="34">
                  <c:v>1534119</c:v>
                </c:pt>
                <c:pt idx="35">
                  <c:v>1267695</c:v>
                </c:pt>
                <c:pt idx="36">
                  <c:v>1333449</c:v>
                </c:pt>
                <c:pt idx="37">
                  <c:v>1327820</c:v>
                </c:pt>
                <c:pt idx="38">
                  <c:v>1222949</c:v>
                </c:pt>
                <c:pt idx="39">
                  <c:v>1070452</c:v>
                </c:pt>
                <c:pt idx="40">
                  <c:v>923744</c:v>
                </c:pt>
                <c:pt idx="41">
                  <c:v>954650</c:v>
                </c:pt>
                <c:pt idx="42">
                  <c:v>887679</c:v>
                </c:pt>
                <c:pt idx="43">
                  <c:v>1044597</c:v>
                </c:pt>
                <c:pt idx="44">
                  <c:v>908906</c:v>
                </c:pt>
                <c:pt idx="45">
                  <c:v>1047973</c:v>
                </c:pt>
                <c:pt idx="46">
                  <c:v>1018962</c:v>
                </c:pt>
                <c:pt idx="47">
                  <c:v>1142683</c:v>
                </c:pt>
                <c:pt idx="48">
                  <c:v>1226835</c:v>
                </c:pt>
                <c:pt idx="49">
                  <c:v>1299082</c:v>
                </c:pt>
                <c:pt idx="50">
                  <c:v>1295610</c:v>
                </c:pt>
                <c:pt idx="51">
                  <c:v>1236900</c:v>
                </c:pt>
                <c:pt idx="52">
                  <c:v>1291880</c:v>
                </c:pt>
                <c:pt idx="53">
                  <c:v>1375524</c:v>
                </c:pt>
                <c:pt idx="54">
                  <c:v>1466823</c:v>
                </c:pt>
                <c:pt idx="55">
                  <c:v>1532084</c:v>
                </c:pt>
                <c:pt idx="56">
                  <c:v>1686134</c:v>
                </c:pt>
                <c:pt idx="57">
                  <c:v>1698001</c:v>
                </c:pt>
                <c:pt idx="58">
                  <c:v>1748258</c:v>
                </c:pt>
                <c:pt idx="59">
                  <c:v>1786623</c:v>
                </c:pt>
                <c:pt idx="60">
                  <c:v>1641452</c:v>
                </c:pt>
                <c:pt idx="61">
                  <c:v>1492365</c:v>
                </c:pt>
                <c:pt idx="62">
                  <c:v>1629744</c:v>
                </c:pt>
                <c:pt idx="63">
                  <c:v>1657558</c:v>
                </c:pt>
                <c:pt idx="64">
                  <c:v>1646750</c:v>
                </c:pt>
                <c:pt idx="65">
                  <c:v>1595697</c:v>
                </c:pt>
                <c:pt idx="66">
                  <c:v>1442085</c:v>
                </c:pt>
                <c:pt idx="67">
                  <c:v>1534567</c:v>
                </c:pt>
                <c:pt idx="68">
                  <c:v>1649515</c:v>
                </c:pt>
              </c:numCache>
            </c:numRef>
          </c:val>
        </c:ser>
        <c:ser>
          <c:idx val="2"/>
          <c:order val="1"/>
          <c:tx>
            <c:strRef>
              <c:f>'13a long run vehicle prod'!$E$7</c:f>
              <c:strCache>
                <c:ptCount val="1"/>
                <c:pt idx="0">
                  <c:v>CV's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25400">
              <a:noFill/>
            </a:ln>
          </c:spPr>
          <c:cat>
            <c:numRef>
              <c:f>'13a long run vehicle prod'!$A$8:$A$75</c:f>
              <c:numCache>
                <c:formatCode>General</c:formatCode>
                <c:ptCount val="68"/>
                <c:pt idx="0">
                  <c:v>1940</c:v>
                </c:pt>
                <c:pt idx="1">
                  <c:v>1941</c:v>
                </c:pt>
                <c:pt idx="2">
                  <c:v>1942</c:v>
                </c:pt>
                <c:pt idx="3">
                  <c:v>1943</c:v>
                </c:pt>
                <c:pt idx="4">
                  <c:v>1944</c:v>
                </c:pt>
                <c:pt idx="5">
                  <c:v>1945</c:v>
                </c:pt>
                <c:pt idx="6">
                  <c:v>1946</c:v>
                </c:pt>
                <c:pt idx="7">
                  <c:v>1947</c:v>
                </c:pt>
                <c:pt idx="8">
                  <c:v>1948</c:v>
                </c:pt>
                <c:pt idx="9">
                  <c:v>1949</c:v>
                </c:pt>
                <c:pt idx="10">
                  <c:v>1950</c:v>
                </c:pt>
                <c:pt idx="11">
                  <c:v>1951</c:v>
                </c:pt>
                <c:pt idx="12">
                  <c:v>1952</c:v>
                </c:pt>
                <c:pt idx="13">
                  <c:v>1953</c:v>
                </c:pt>
                <c:pt idx="14">
                  <c:v>1954</c:v>
                </c:pt>
                <c:pt idx="15">
                  <c:v>1955</c:v>
                </c:pt>
                <c:pt idx="16">
                  <c:v>1956</c:v>
                </c:pt>
                <c:pt idx="17">
                  <c:v>1957</c:v>
                </c:pt>
                <c:pt idx="18">
                  <c:v>1958</c:v>
                </c:pt>
                <c:pt idx="19">
                  <c:v>1959</c:v>
                </c:pt>
                <c:pt idx="20">
                  <c:v>1960</c:v>
                </c:pt>
                <c:pt idx="21">
                  <c:v>1961</c:v>
                </c:pt>
                <c:pt idx="22">
                  <c:v>1962</c:v>
                </c:pt>
                <c:pt idx="23">
                  <c:v>1963</c:v>
                </c:pt>
                <c:pt idx="24">
                  <c:v>1964</c:v>
                </c:pt>
                <c:pt idx="25">
                  <c:v>1965</c:v>
                </c:pt>
                <c:pt idx="26">
                  <c:v>1966</c:v>
                </c:pt>
                <c:pt idx="27">
                  <c:v>1967</c:v>
                </c:pt>
                <c:pt idx="28">
                  <c:v>1968</c:v>
                </c:pt>
                <c:pt idx="29">
                  <c:v>1969</c:v>
                </c:pt>
                <c:pt idx="30">
                  <c:v>1970</c:v>
                </c:pt>
                <c:pt idx="31">
                  <c:v>1971</c:v>
                </c:pt>
                <c:pt idx="32">
                  <c:v>1972</c:v>
                </c:pt>
                <c:pt idx="33">
                  <c:v>1973</c:v>
                </c:pt>
                <c:pt idx="34">
                  <c:v>1974</c:v>
                </c:pt>
                <c:pt idx="35">
                  <c:v>1975</c:v>
                </c:pt>
                <c:pt idx="36">
                  <c:v>1976</c:v>
                </c:pt>
                <c:pt idx="37">
                  <c:v>1977</c:v>
                </c:pt>
                <c:pt idx="38">
                  <c:v>1978</c:v>
                </c:pt>
                <c:pt idx="39">
                  <c:v>1979</c:v>
                </c:pt>
                <c:pt idx="40">
                  <c:v>1980</c:v>
                </c:pt>
                <c:pt idx="41">
                  <c:v>1981</c:v>
                </c:pt>
                <c:pt idx="42">
                  <c:v>1982</c:v>
                </c:pt>
                <c:pt idx="43">
                  <c:v>1983</c:v>
                </c:pt>
                <c:pt idx="44">
                  <c:v>1984</c:v>
                </c:pt>
                <c:pt idx="45">
                  <c:v>1985</c:v>
                </c:pt>
                <c:pt idx="46">
                  <c:v>1986</c:v>
                </c:pt>
                <c:pt idx="47">
                  <c:v>1987</c:v>
                </c:pt>
                <c:pt idx="48">
                  <c:v>1988</c:v>
                </c:pt>
                <c:pt idx="49">
                  <c:v>1989</c:v>
                </c:pt>
                <c:pt idx="50">
                  <c:v>1990</c:v>
                </c:pt>
                <c:pt idx="51">
                  <c:v>1991</c:v>
                </c:pt>
                <c:pt idx="52">
                  <c:v>1992</c:v>
                </c:pt>
                <c:pt idx="53">
                  <c:v>1993</c:v>
                </c:pt>
                <c:pt idx="54">
                  <c:v>1994</c:v>
                </c:pt>
                <c:pt idx="55">
                  <c:v>1995</c:v>
                </c:pt>
                <c:pt idx="56">
                  <c:v>1996</c:v>
                </c:pt>
                <c:pt idx="57">
                  <c:v>1997</c:v>
                </c:pt>
                <c:pt idx="58">
                  <c:v>1998</c:v>
                </c:pt>
                <c:pt idx="59">
                  <c:v>1999</c:v>
                </c:pt>
                <c:pt idx="60">
                  <c:v>2000</c:v>
                </c:pt>
                <c:pt idx="61">
                  <c:v>2001</c:v>
                </c:pt>
                <c:pt idx="62">
                  <c:v>2002</c:v>
                </c:pt>
                <c:pt idx="63">
                  <c:v>2003</c:v>
                </c:pt>
                <c:pt idx="64">
                  <c:v>2004</c:v>
                </c:pt>
                <c:pt idx="65">
                  <c:v>2005</c:v>
                </c:pt>
                <c:pt idx="66">
                  <c:v>2006</c:v>
                </c:pt>
                <c:pt idx="67">
                  <c:v>2007</c:v>
                </c:pt>
              </c:numCache>
            </c:numRef>
          </c:cat>
          <c:val>
            <c:numRef>
              <c:f>'13a long run vehicle prod'!$E$8:$E$76</c:f>
              <c:numCache>
                <c:formatCode>#,##0</c:formatCode>
                <c:ptCount val="69"/>
                <c:pt idx="0">
                  <c:v>131920</c:v>
                </c:pt>
                <c:pt idx="1">
                  <c:v>140313</c:v>
                </c:pt>
                <c:pt idx="2">
                  <c:v>155054</c:v>
                </c:pt>
                <c:pt idx="3">
                  <c:v>147669</c:v>
                </c:pt>
                <c:pt idx="4">
                  <c:v>130847</c:v>
                </c:pt>
                <c:pt idx="5">
                  <c:v>122467</c:v>
                </c:pt>
                <c:pt idx="6">
                  <c:v>146120</c:v>
                </c:pt>
                <c:pt idx="7">
                  <c:v>154670</c:v>
                </c:pt>
                <c:pt idx="8">
                  <c:v>173302</c:v>
                </c:pt>
                <c:pt idx="9">
                  <c:v>216373</c:v>
                </c:pt>
                <c:pt idx="10">
                  <c:v>261157</c:v>
                </c:pt>
                <c:pt idx="11">
                  <c:v>257964</c:v>
                </c:pt>
                <c:pt idx="12">
                  <c:v>241658</c:v>
                </c:pt>
                <c:pt idx="13">
                  <c:v>239467</c:v>
                </c:pt>
                <c:pt idx="14">
                  <c:v>268714</c:v>
                </c:pt>
                <c:pt idx="15">
                  <c:v>339508</c:v>
                </c:pt>
                <c:pt idx="16">
                  <c:v>296950</c:v>
                </c:pt>
                <c:pt idx="17">
                  <c:v>288253</c:v>
                </c:pt>
                <c:pt idx="18">
                  <c:v>312856</c:v>
                </c:pt>
                <c:pt idx="19">
                  <c:v>370484</c:v>
                </c:pt>
                <c:pt idx="20">
                  <c:v>457972</c:v>
                </c:pt>
                <c:pt idx="21">
                  <c:v>460167</c:v>
                </c:pt>
                <c:pt idx="22">
                  <c:v>425104</c:v>
                </c:pt>
                <c:pt idx="23">
                  <c:v>403781</c:v>
                </c:pt>
                <c:pt idx="24">
                  <c:v>464736</c:v>
                </c:pt>
                <c:pt idx="25">
                  <c:v>455216</c:v>
                </c:pt>
                <c:pt idx="26">
                  <c:v>438675</c:v>
                </c:pt>
                <c:pt idx="27">
                  <c:v>385106</c:v>
                </c:pt>
                <c:pt idx="28">
                  <c:v>409186</c:v>
                </c:pt>
                <c:pt idx="29">
                  <c:v>465720</c:v>
                </c:pt>
                <c:pt idx="30">
                  <c:v>457532</c:v>
                </c:pt>
                <c:pt idx="31">
                  <c:v>456206</c:v>
                </c:pt>
                <c:pt idx="32">
                  <c:v>408119</c:v>
                </c:pt>
                <c:pt idx="33">
                  <c:v>416623</c:v>
                </c:pt>
                <c:pt idx="34">
                  <c:v>402566</c:v>
                </c:pt>
                <c:pt idx="35">
                  <c:v>380704</c:v>
                </c:pt>
                <c:pt idx="36">
                  <c:v>372057</c:v>
                </c:pt>
                <c:pt idx="37">
                  <c:v>386420</c:v>
                </c:pt>
                <c:pt idx="38">
                  <c:v>384518</c:v>
                </c:pt>
                <c:pt idx="39">
                  <c:v>408440</c:v>
                </c:pt>
                <c:pt idx="40">
                  <c:v>389170</c:v>
                </c:pt>
                <c:pt idx="41">
                  <c:v>229555</c:v>
                </c:pt>
                <c:pt idx="42">
                  <c:v>268798</c:v>
                </c:pt>
                <c:pt idx="43">
                  <c:v>244514</c:v>
                </c:pt>
                <c:pt idx="44">
                  <c:v>224825</c:v>
                </c:pt>
                <c:pt idx="45">
                  <c:v>265973</c:v>
                </c:pt>
                <c:pt idx="46">
                  <c:v>228685</c:v>
                </c:pt>
                <c:pt idx="47">
                  <c:v>246728</c:v>
                </c:pt>
                <c:pt idx="48">
                  <c:v>317343</c:v>
                </c:pt>
                <c:pt idx="49">
                  <c:v>326590</c:v>
                </c:pt>
                <c:pt idx="50">
                  <c:v>270346</c:v>
                </c:pt>
                <c:pt idx="51">
                  <c:v>217141</c:v>
                </c:pt>
                <c:pt idx="52">
                  <c:v>248453</c:v>
                </c:pt>
                <c:pt idx="53">
                  <c:v>193467</c:v>
                </c:pt>
                <c:pt idx="54">
                  <c:v>227815</c:v>
                </c:pt>
                <c:pt idx="55">
                  <c:v>233001</c:v>
                </c:pt>
                <c:pt idx="56">
                  <c:v>238314</c:v>
                </c:pt>
                <c:pt idx="57">
                  <c:v>237706</c:v>
                </c:pt>
                <c:pt idx="58">
                  <c:v>227379</c:v>
                </c:pt>
                <c:pt idx="59">
                  <c:v>185905</c:v>
                </c:pt>
                <c:pt idx="60">
                  <c:v>172442</c:v>
                </c:pt>
                <c:pt idx="61">
                  <c:v>192873</c:v>
                </c:pt>
                <c:pt idx="62">
                  <c:v>191267</c:v>
                </c:pt>
                <c:pt idx="63">
                  <c:v>188871</c:v>
                </c:pt>
                <c:pt idx="64">
                  <c:v>209293</c:v>
                </c:pt>
                <c:pt idx="65">
                  <c:v>206753</c:v>
                </c:pt>
                <c:pt idx="66">
                  <c:v>207704</c:v>
                </c:pt>
                <c:pt idx="67">
                  <c:v>215692</c:v>
                </c:pt>
                <c:pt idx="68">
                  <c:v>202896</c:v>
                </c:pt>
              </c:numCache>
            </c:numRef>
          </c:val>
        </c:ser>
        <c:axId val="94238208"/>
        <c:axId val="94239744"/>
      </c:areaChart>
      <c:catAx>
        <c:axId val="942382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4239744"/>
        <c:crosses val="autoZero"/>
        <c:auto val="1"/>
        <c:lblAlgn val="ctr"/>
        <c:lblOffset val="100"/>
        <c:tickLblSkip val="10"/>
        <c:tickMarkSkip val="10"/>
      </c:catAx>
      <c:valAx>
        <c:axId val="94239744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#,##0.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4238208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1.0893269363743711E-2"/>
                <c:y val="0.35769230769230781"/>
              </c:manualLayout>
            </c:layout>
            <c:tx>
              <c:rich>
                <a:bodyPr rot="-5400000" vert="horz"/>
                <a:lstStyle/>
                <a:p>
                  <a:pPr algn="ctr">
                    <a:defRPr/>
                  </a:pPr>
                  <a:r>
                    <a:rPr lang="en-GB"/>
                    <a:t>Million units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8000083646901141"/>
          <c:y val="0.90077515013339071"/>
          <c:w val="0.6935256974303553"/>
          <c:h val="8.1776930874413248E-2"/>
        </c:manualLayout>
      </c:layout>
      <c:spPr>
        <a:solidFill>
          <a:srgbClr val="FFFFFF"/>
        </a:solidFill>
        <a:ln w="25400">
          <a:noFill/>
        </a:ln>
      </c:spPr>
    </c:legend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 pitchFamily="34" charset="0"/>
          <a:ea typeface="Arial"/>
          <a:cs typeface="Arial" pitchFamily="34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4205D-DA8E-4D8E-8139-FD465BD84B6E}" type="datetimeFigureOut">
              <a:rPr lang="en-GB" smtClean="0"/>
              <a:pPr/>
              <a:t>29/09/2010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47DC2-880B-4BEE-B3E1-E923082A2FF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19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98C47-7C3B-4201-BC56-7F992F9F1EAF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56B-ECF2-4D52-B455-87C820DE5CCA}" type="datetimeFigureOut">
              <a:rPr lang="en-GB" smtClean="0"/>
              <a:pPr/>
              <a:t>29/09/2010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1165-B12E-44A8-87B6-3AE3EB52CE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2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56B-ECF2-4D52-B455-87C820DE5CCA}" type="datetimeFigureOut">
              <a:rPr lang="en-GB" smtClean="0"/>
              <a:pPr/>
              <a:t>29/09/2010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1165-B12E-44A8-87B6-3AE3EB52CE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2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56B-ECF2-4D52-B455-87C820DE5CCA}" type="datetimeFigureOut">
              <a:rPr lang="en-GB" smtClean="0"/>
              <a:pPr/>
              <a:t>29/09/2010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1165-B12E-44A8-87B6-3AE3EB52CE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2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56B-ECF2-4D52-B455-87C820DE5CCA}" type="datetimeFigureOut">
              <a:rPr lang="en-GB" smtClean="0"/>
              <a:pPr/>
              <a:t>29/09/2010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1165-B12E-44A8-87B6-3AE3EB52CE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2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56B-ECF2-4D52-B455-87C820DE5CCA}" type="datetimeFigureOut">
              <a:rPr lang="en-GB" smtClean="0"/>
              <a:pPr/>
              <a:t>29/09/2010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1165-B12E-44A8-87B6-3AE3EB52CE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2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56B-ECF2-4D52-B455-87C820DE5CCA}" type="datetimeFigureOut">
              <a:rPr lang="en-GB" smtClean="0"/>
              <a:pPr/>
              <a:t>29/09/2010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1165-B12E-44A8-87B6-3AE3EB52CE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2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56B-ECF2-4D52-B455-87C820DE5CCA}" type="datetimeFigureOut">
              <a:rPr lang="en-GB" smtClean="0"/>
              <a:pPr/>
              <a:t>29/09/2010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1165-B12E-44A8-87B6-3AE3EB52CE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2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56B-ECF2-4D52-B455-87C820DE5CCA}" type="datetimeFigureOut">
              <a:rPr lang="en-GB" smtClean="0"/>
              <a:pPr/>
              <a:t>29/09/2010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1165-B12E-44A8-87B6-3AE3EB52CE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2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56B-ECF2-4D52-B455-87C820DE5CCA}" type="datetimeFigureOut">
              <a:rPr lang="en-GB" smtClean="0"/>
              <a:pPr/>
              <a:t>29/09/2010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1165-B12E-44A8-87B6-3AE3EB52CE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2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56B-ECF2-4D52-B455-87C820DE5CCA}" type="datetimeFigureOut">
              <a:rPr lang="en-GB" smtClean="0"/>
              <a:pPr/>
              <a:t>29/09/2010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1165-B12E-44A8-87B6-3AE3EB52CE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2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C56B-ECF2-4D52-B455-87C820DE5CCA}" type="datetimeFigureOut">
              <a:rPr lang="en-GB" smtClean="0"/>
              <a:pPr/>
              <a:t>29/09/2010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31165-B12E-44A8-87B6-3AE3EB52CE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advTm="2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5C56B-ECF2-4D52-B455-87C820DE5CCA}" type="datetimeFigureOut">
              <a:rPr lang="en-GB" smtClean="0"/>
              <a:pPr/>
              <a:t>29/09/2010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31165-B12E-44A8-87B6-3AE3EB52CE0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motivecouncil.co.uk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motivecouncil.co.u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GB" sz="35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GB" sz="3500" b="1" dirty="0" smtClean="0">
                <a:latin typeface="+mj-lt"/>
                <a:ea typeface="Verdana" pitchFamily="34" charset="0"/>
                <a:cs typeface="Verdana" pitchFamily="34" charset="0"/>
              </a:rPr>
              <a:t>CLEPA </a:t>
            </a:r>
            <a:r>
              <a:rPr lang="en-GB" sz="3500" b="1" dirty="0" smtClean="0">
                <a:latin typeface="+mj-lt"/>
                <a:ea typeface="Verdana" pitchFamily="34" charset="0"/>
                <a:cs typeface="Verdana" pitchFamily="34" charset="0"/>
              </a:rPr>
              <a:t>Meeting September 29, 2010</a:t>
            </a:r>
          </a:p>
          <a:p>
            <a:pPr lvl="1" algn="ctr">
              <a:buNone/>
            </a:pPr>
            <a:r>
              <a:rPr lang="en-GB" dirty="0" smtClean="0">
                <a:latin typeface="+mj-lt"/>
                <a:ea typeface="Verdana" pitchFamily="34" charset="0"/>
                <a:cs typeface="Verdana" pitchFamily="34" charset="0"/>
              </a:rPr>
              <a:t>Paris Auto Salon 2010</a:t>
            </a:r>
          </a:p>
          <a:p>
            <a:pPr lvl="1" algn="ctr">
              <a:buNone/>
            </a:pPr>
            <a:endParaRPr lang="en-GB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lvl="1" algn="ctr">
              <a:buNone/>
            </a:pPr>
            <a:endParaRPr lang="en-GB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lvl="1" algn="ctr">
              <a:buNone/>
            </a:pPr>
            <a:endParaRPr lang="en-GB" b="1" dirty="0">
              <a:latin typeface="+mj-lt"/>
              <a:ea typeface="Verdana" pitchFamily="34" charset="0"/>
              <a:cs typeface="Verdana" pitchFamily="34" charset="0"/>
            </a:endParaRPr>
          </a:p>
          <a:p>
            <a:pPr lvl="1" algn="ctr">
              <a:buNone/>
            </a:pPr>
            <a:endParaRPr lang="en-GB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lvl="1" algn="ctr">
              <a:buNone/>
            </a:pPr>
            <a:endParaRPr lang="en-GB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lvl="1" algn="ctr">
              <a:buNone/>
            </a:pPr>
            <a:endParaRPr lang="en-GB" b="1" dirty="0">
              <a:latin typeface="+mj-lt"/>
              <a:ea typeface="Verdana" pitchFamily="34" charset="0"/>
              <a:cs typeface="Verdana" pitchFamily="34" charset="0"/>
            </a:endParaRPr>
          </a:p>
          <a:p>
            <a:pPr lvl="1" algn="ctr">
              <a:buNone/>
            </a:pPr>
            <a:endParaRPr lang="en-GB" sz="26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lvl="1" algn="ctr">
              <a:buNone/>
            </a:pPr>
            <a:endParaRPr lang="en-GB" sz="26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lvl="1" algn="ctr">
              <a:buNone/>
            </a:pPr>
            <a:r>
              <a:rPr lang="en-GB" sz="2600" b="1" dirty="0" smtClean="0">
                <a:latin typeface="+mj-lt"/>
                <a:ea typeface="Verdana" pitchFamily="34" charset="0"/>
                <a:cs typeface="Verdana" pitchFamily="34" charset="0"/>
              </a:rPr>
              <a:t>Richard </a:t>
            </a:r>
            <a:r>
              <a:rPr lang="en-GB" sz="2600" b="1" dirty="0" smtClean="0">
                <a:latin typeface="+mj-lt"/>
                <a:ea typeface="Verdana" pitchFamily="34" charset="0"/>
                <a:cs typeface="Verdana" pitchFamily="34" charset="0"/>
              </a:rPr>
              <a:t>Parry-Jones </a:t>
            </a:r>
          </a:p>
          <a:p>
            <a:pPr lvl="1" algn="ctr">
              <a:buNone/>
            </a:pPr>
            <a:r>
              <a:rPr lang="en-GB" sz="26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Co-Chair -- Automotive Council UK</a:t>
            </a:r>
          </a:p>
          <a:p>
            <a:pPr lvl="1" algn="ctr">
              <a:buNone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7" name="Picture 6" descr="SalonAuto06_l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852936"/>
            <a:ext cx="5976664" cy="2493380"/>
          </a:xfrm>
          <a:prstGeom prst="rect">
            <a:avLst/>
          </a:prstGeom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+mj-lt"/>
              </a:rPr>
              <a:t>Investors </a:t>
            </a:r>
            <a:r>
              <a:rPr lang="en-GB" sz="2800" b="1" dirty="0" smtClean="0">
                <a:latin typeface="+mj-lt"/>
              </a:rPr>
              <a:t>deepen their </a:t>
            </a:r>
            <a:r>
              <a:rPr lang="en-GB" sz="2800" b="1" dirty="0" smtClean="0">
                <a:latin typeface="+mj-lt"/>
              </a:rPr>
              <a:t>UK base:</a:t>
            </a:r>
          </a:p>
          <a:p>
            <a:pPr>
              <a:buNone/>
            </a:pP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3200" b="1" dirty="0" smtClean="0"/>
          </a:p>
          <a:p>
            <a:pPr>
              <a:buNone/>
            </a:pPr>
            <a:endParaRPr lang="en-GB" b="1" dirty="0"/>
          </a:p>
          <a:p>
            <a:pPr>
              <a:buNone/>
            </a:pPr>
            <a:endParaRPr lang="en-GB" sz="32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5576" y="2333685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a typeface="Verdana" pitchFamily="34" charset="0"/>
                <a:cs typeface="Verdana" pitchFamily="34" charset="0"/>
              </a:rPr>
              <a:t>2010 Announcements </a:t>
            </a:r>
          </a:p>
          <a:p>
            <a:pPr>
              <a:buFont typeface="Arial" pitchFamily="34" charset="0"/>
              <a:buChar char="•"/>
            </a:pPr>
            <a:endParaRPr lang="en-GB" dirty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Ford – announced £1.5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Bn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investment 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in UK,  two thirds of workforce in R&amp;D</a:t>
            </a: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 Jaguar Land Rover expansion and R&amp;D recruitment 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 Nissan – sourced Nissan Leaf in UK 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--invests 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£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179m</a:t>
            </a: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Toyota announces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Auris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Hybrid production in UK 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en-GB" dirty="0"/>
          </a:p>
        </p:txBody>
      </p:sp>
      <p:pic>
        <p:nvPicPr>
          <p:cNvPr id="9" name="Picture 8" descr="Ford-EcoBoostEngine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772816"/>
            <a:ext cx="2657872" cy="2540499"/>
          </a:xfrm>
          <a:prstGeom prst="rect">
            <a:avLst/>
          </a:prstGeom>
        </p:spPr>
      </p:pic>
      <p:pic>
        <p:nvPicPr>
          <p:cNvPr id="11" name="Picture 10" descr="Range-Rover-Evoque-1_1_610x4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2160" y="4437112"/>
            <a:ext cx="2902188" cy="1936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ford_oval_logo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1772816"/>
            <a:ext cx="871786" cy="399706"/>
          </a:xfrm>
          <a:prstGeom prst="rect">
            <a:avLst/>
          </a:prstGeom>
        </p:spPr>
      </p:pic>
    </p:spTree>
  </p:cSld>
  <p:clrMapOvr>
    <a:masterClrMapping/>
  </p:clrMapOvr>
  <p:transition advTm="4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+mj-lt"/>
                <a:ea typeface="Verdana" pitchFamily="34" charset="0"/>
                <a:cs typeface="Verdana" pitchFamily="34" charset="0"/>
              </a:rPr>
              <a:t>Strategic Approach</a:t>
            </a: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 marL="582930" indent="-514350">
              <a:buNone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7" name="Picture 6" descr="news-graphics-2008-_439345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276872"/>
            <a:ext cx="3333750" cy="381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60" y="2348880"/>
            <a:ext cx="424847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9264" lvl="1" indent="-514350">
              <a:buNone/>
            </a:pPr>
            <a:r>
              <a:rPr lang="en-GB" sz="2400" dirty="0" smtClean="0">
                <a:ea typeface="Verdana" pitchFamily="34" charset="0"/>
                <a:cs typeface="Verdana" pitchFamily="34" charset="0"/>
              </a:rPr>
              <a:t>Positive and supportive</a:t>
            </a:r>
          </a:p>
          <a:p>
            <a:pPr marL="969264" lvl="1" indent="-514350">
              <a:buNone/>
            </a:pPr>
            <a:r>
              <a:rPr lang="en-GB" sz="2400" dirty="0" smtClean="0">
                <a:ea typeface="Verdana" pitchFamily="34" charset="0"/>
                <a:cs typeface="Verdana" pitchFamily="34" charset="0"/>
              </a:rPr>
              <a:t>business environment</a:t>
            </a:r>
          </a:p>
          <a:p>
            <a:pPr marL="512064" indent="-514350">
              <a:buFont typeface="Arial" pitchFamily="34" charset="0"/>
              <a:buChar char="•"/>
            </a:pP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ea typeface="Verdana" pitchFamily="34" charset="0"/>
                <a:cs typeface="Verdana" pitchFamily="34" charset="0"/>
              </a:rPr>
              <a:t>  Consistent, aligned positive</a:t>
            </a:r>
          </a:p>
          <a:p>
            <a:pPr lvl="1"/>
            <a:r>
              <a:rPr lang="en-GB" sz="20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smtClean="0">
                <a:ea typeface="Verdana" pitchFamily="34" charset="0"/>
                <a:cs typeface="Verdana" pitchFamily="34" charset="0"/>
              </a:rPr>
              <a:t>   messages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ea typeface="Verdana" pitchFamily="34" charset="0"/>
                <a:cs typeface="Verdana" pitchFamily="34" charset="0"/>
              </a:rPr>
              <a:t>  Education and skills for STEM</a:t>
            </a:r>
          </a:p>
          <a:p>
            <a:pPr lvl="1"/>
            <a:r>
              <a:rPr lang="en-GB" sz="20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smtClean="0">
                <a:ea typeface="Verdana" pitchFamily="34" charset="0"/>
                <a:cs typeface="Verdana" pitchFamily="34" charset="0"/>
              </a:rPr>
              <a:t>   and Manufacturing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ea typeface="Verdana" pitchFamily="34" charset="0"/>
                <a:cs typeface="Verdana" pitchFamily="34" charset="0"/>
              </a:rPr>
              <a:t>  Simplify support mechanisms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ea typeface="Verdana" pitchFamily="34" charset="0"/>
                <a:cs typeface="Verdana" pitchFamily="34" charset="0"/>
              </a:rPr>
              <a:t>  Stable, sustainable economy</a:t>
            </a:r>
          </a:p>
          <a:p>
            <a:pPr lvl="1">
              <a:buFont typeface="Arial" pitchFamily="34" charset="0"/>
              <a:buChar char="•"/>
            </a:pPr>
            <a:r>
              <a:rPr lang="en-GB" sz="2000" dirty="0" smtClean="0">
                <a:ea typeface="Verdana" pitchFamily="34" charset="0"/>
                <a:cs typeface="Verdana" pitchFamily="34" charset="0"/>
              </a:rPr>
              <a:t>  Tax reforms to more strongly        </a:t>
            </a:r>
          </a:p>
          <a:p>
            <a:pPr lvl="1"/>
            <a:r>
              <a:rPr lang="en-GB" sz="2000" dirty="0">
                <a:ea typeface="Verdana" pitchFamily="34" charset="0"/>
                <a:cs typeface="Verdana" pitchFamily="34" charset="0"/>
              </a:rPr>
              <a:t> </a:t>
            </a:r>
            <a:r>
              <a:rPr lang="en-GB" sz="2000" dirty="0" smtClean="0">
                <a:ea typeface="Verdana" pitchFamily="34" charset="0"/>
                <a:cs typeface="Verdana" pitchFamily="34" charset="0"/>
              </a:rPr>
              <a:t>   encourage business in the UK</a:t>
            </a:r>
          </a:p>
        </p:txBody>
      </p:sp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+mj-lt"/>
                <a:ea typeface="Verdana" pitchFamily="34" charset="0"/>
                <a:cs typeface="Verdana" pitchFamily="34" charset="0"/>
              </a:rPr>
              <a:t>Strategic Approach</a:t>
            </a:r>
            <a:endParaRPr lang="en-GB" sz="2800" dirty="0" smtClean="0"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 marL="640080" indent="-514350">
              <a:buNone/>
            </a:pPr>
            <a:r>
              <a:rPr lang="en-GB" sz="2400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  <a:ea typeface="Verdana" pitchFamily="34" charset="0"/>
                <a:cs typeface="Verdana" pitchFamily="34" charset="0"/>
              </a:rPr>
              <a:t>Creation of a UK Automotive Council providing framework for collaboration, in partnership with Government to improve the UK investment offer</a:t>
            </a:r>
          </a:p>
          <a:p>
            <a:pPr marL="969264" lvl="1" indent="-514350">
              <a:buFont typeface="+mj-lt"/>
              <a:buAutoNum type="arabicPeriod"/>
            </a:pP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 lvl="2"/>
            <a:r>
              <a:rPr lang="en-GB" sz="2000" dirty="0" smtClean="0">
                <a:ea typeface="Verdana" pitchFamily="34" charset="0"/>
                <a:cs typeface="Verdana" pitchFamily="34" charset="0"/>
              </a:rPr>
              <a:t>Attractiveness – fiscal regime, skills development, R&amp;D support, and pioneering emerging LCV markets </a:t>
            </a:r>
          </a:p>
          <a:p>
            <a:pPr lvl="2"/>
            <a:r>
              <a:rPr lang="en-GB" sz="2000" dirty="0" smtClean="0">
                <a:ea typeface="Verdana" pitchFamily="34" charset="0"/>
                <a:cs typeface="Verdana" pitchFamily="34" charset="0"/>
              </a:rPr>
              <a:t>Certainty – long term framework planning, stability,</a:t>
            </a:r>
          </a:p>
          <a:p>
            <a:pPr lvl="2"/>
            <a:r>
              <a:rPr lang="en-GB" sz="2000" dirty="0" smtClean="0">
                <a:ea typeface="Verdana" pitchFamily="34" charset="0"/>
                <a:cs typeface="Verdana" pitchFamily="34" charset="0"/>
              </a:rPr>
              <a:t>Credibility – reliability, consistency, dependable support</a:t>
            </a:r>
          </a:p>
          <a:p>
            <a:pPr lvl="2"/>
            <a:r>
              <a:rPr lang="en-GB" sz="2000" dirty="0" smtClean="0">
                <a:ea typeface="Verdana" pitchFamily="34" charset="0"/>
                <a:cs typeface="Verdana" pitchFamily="34" charset="0"/>
              </a:rPr>
              <a:t>Partnership and Collaboration</a:t>
            </a:r>
          </a:p>
          <a:p>
            <a:pPr marL="582930" indent="-514350">
              <a:buNone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2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9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800" b="1" dirty="0" smtClean="0">
                <a:latin typeface="+mj-lt"/>
                <a:ea typeface="Verdana" pitchFamily="34" charset="0"/>
                <a:cs typeface="Verdana" pitchFamily="34" charset="0"/>
              </a:rPr>
              <a:t>Mission</a:t>
            </a:r>
          </a:p>
          <a:p>
            <a:pPr>
              <a:buNone/>
            </a:pPr>
            <a:endParaRPr lang="en-GB" sz="2000" dirty="0" smtClean="0"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GB" sz="2000" dirty="0" smtClean="0"/>
              <a:t>To promote  industrial and Government collaboration to drive a  competitive, growing and dynamic automotive industry: </a:t>
            </a:r>
          </a:p>
          <a:p>
            <a:pPr algn="ctr">
              <a:buNone/>
            </a:pPr>
            <a:endParaRPr lang="en-GB" sz="2000" dirty="0" smtClean="0"/>
          </a:p>
          <a:p>
            <a:pPr algn="ctr"/>
            <a:r>
              <a:rPr lang="en-GB" sz="2000" dirty="0" smtClean="0"/>
              <a:t>That makes a large and increasing contribution to </a:t>
            </a:r>
          </a:p>
          <a:p>
            <a:pPr algn="ctr">
              <a:buNone/>
            </a:pPr>
            <a:r>
              <a:rPr lang="en-GB" sz="2000" dirty="0" smtClean="0"/>
              <a:t>employment and prosperity in the UK, and </a:t>
            </a:r>
          </a:p>
          <a:p>
            <a:pPr algn="ctr">
              <a:buNone/>
            </a:pPr>
            <a:endParaRPr lang="en-GB" sz="2000" dirty="0" smtClean="0"/>
          </a:p>
          <a:p>
            <a:pPr algn="ctr"/>
            <a:r>
              <a:rPr lang="en-GB" sz="2000" dirty="0" smtClean="0"/>
              <a:t>Plays a decisive global role in developing exciting,</a:t>
            </a:r>
          </a:p>
          <a:p>
            <a:pPr algn="ctr">
              <a:buNone/>
            </a:pPr>
            <a:r>
              <a:rPr lang="en-GB" sz="2000" dirty="0" smtClean="0"/>
              <a:t> low carbon vehicle transportation solutions</a:t>
            </a:r>
          </a:p>
          <a:p>
            <a:pPr algn="ctr"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 smtClean="0"/>
              <a:t>   and one that therefore provides investors with attractive and sustainable returns</a:t>
            </a:r>
          </a:p>
          <a:p>
            <a:endParaRPr lang="en-GB" sz="2000" dirty="0" smtClean="0"/>
          </a:p>
          <a:p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+mj-lt"/>
                <a:ea typeface="Verdana" pitchFamily="34" charset="0"/>
                <a:cs typeface="Verdana" pitchFamily="34" charset="0"/>
              </a:rPr>
              <a:t>Membership</a:t>
            </a:r>
          </a:p>
          <a:p>
            <a:pPr>
              <a:buNone/>
            </a:pPr>
            <a:endParaRPr lang="en-GB" sz="2400" dirty="0" smtClean="0">
              <a:ea typeface="Verdana" pitchFamily="34" charset="0"/>
              <a:cs typeface="Verdana" pitchFamily="34" charset="0"/>
            </a:endParaRPr>
          </a:p>
          <a:p>
            <a:pPr lvl="1">
              <a:buNone/>
            </a:pPr>
            <a:r>
              <a:rPr lang="en-GB" sz="2200" dirty="0" smtClean="0">
                <a:solidFill>
                  <a:schemeClr val="tx1"/>
                </a:solidFill>
              </a:rPr>
              <a:t>Large OEMs</a:t>
            </a:r>
          </a:p>
          <a:p>
            <a:pPr lvl="1">
              <a:buNone/>
            </a:pPr>
            <a:r>
              <a:rPr lang="en-GB" sz="2200" dirty="0" smtClean="0">
                <a:solidFill>
                  <a:schemeClr val="tx1"/>
                </a:solidFill>
              </a:rPr>
              <a:t>SME niche manufacturers</a:t>
            </a:r>
          </a:p>
          <a:p>
            <a:pPr lvl="1">
              <a:buNone/>
            </a:pPr>
            <a:r>
              <a:rPr lang="en-GB" sz="2200" dirty="0" smtClean="0">
                <a:solidFill>
                  <a:schemeClr val="tx1"/>
                </a:solidFill>
              </a:rPr>
              <a:t>Construction equipment manufacturers</a:t>
            </a:r>
          </a:p>
          <a:p>
            <a:pPr lvl="1">
              <a:buNone/>
            </a:pPr>
            <a:r>
              <a:rPr lang="en-GB" sz="2200" dirty="0" smtClean="0">
                <a:solidFill>
                  <a:schemeClr val="tx1"/>
                </a:solidFill>
              </a:rPr>
              <a:t>Tier 1 Suppliers</a:t>
            </a:r>
          </a:p>
          <a:p>
            <a:pPr lvl="1">
              <a:buNone/>
            </a:pPr>
            <a:r>
              <a:rPr lang="en-GB" sz="2200" dirty="0" smtClean="0">
                <a:solidFill>
                  <a:schemeClr val="tx1"/>
                </a:solidFill>
              </a:rPr>
              <a:t>Infrastructure Companies</a:t>
            </a:r>
          </a:p>
          <a:p>
            <a:pPr lvl="1">
              <a:buNone/>
            </a:pPr>
            <a:r>
              <a:rPr lang="en-GB" sz="2200" dirty="0" smtClean="0">
                <a:solidFill>
                  <a:schemeClr val="tx1"/>
                </a:solidFill>
              </a:rPr>
              <a:t>DfT</a:t>
            </a:r>
          </a:p>
          <a:p>
            <a:pPr lvl="1">
              <a:buNone/>
            </a:pPr>
            <a:r>
              <a:rPr lang="en-GB" sz="2200" dirty="0" smtClean="0">
                <a:solidFill>
                  <a:schemeClr val="tx1"/>
                </a:solidFill>
              </a:rPr>
              <a:t>BIS</a:t>
            </a:r>
          </a:p>
          <a:p>
            <a:pPr>
              <a:buNone/>
            </a:pP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+mj-lt"/>
                <a:ea typeface="Verdana" pitchFamily="34" charset="0"/>
                <a:cs typeface="Verdana" pitchFamily="34" charset="0"/>
              </a:rPr>
              <a:t>Automotive Council priorities</a:t>
            </a:r>
          </a:p>
          <a:p>
            <a:pPr lvl="1"/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r>
              <a:rPr lang="en-GB" sz="2000" dirty="0" smtClean="0"/>
              <a:t>Promote completed industry consensed Technology Roadmap and within that,  secure R&amp;D investment in the highest priority technologies</a:t>
            </a:r>
          </a:p>
          <a:p>
            <a:endParaRPr lang="en-GB" sz="2000" dirty="0" smtClean="0"/>
          </a:p>
          <a:p>
            <a:r>
              <a:rPr lang="en-GB" sz="2000" dirty="0" smtClean="0"/>
              <a:t>Develop Commodity Roadmap based on prioritised sourcing opportunities for the UK to leverage collaborative scale. Strengthen and support candidate suppliers if required </a:t>
            </a:r>
          </a:p>
          <a:p>
            <a:endParaRPr lang="en-GB" sz="2000" dirty="0" smtClean="0"/>
          </a:p>
          <a:p>
            <a:r>
              <a:rPr lang="en-GB" sz="2000" dirty="0" smtClean="0"/>
              <a:t>Develop communications plan to promote positive  image for industry among stakeholder groups</a:t>
            </a: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+mj-lt"/>
              </a:rPr>
              <a:t>Technology Activities</a:t>
            </a:r>
          </a:p>
          <a:p>
            <a:pPr>
              <a:buNone/>
            </a:pPr>
            <a:endParaRPr lang="en-GB" sz="1200" dirty="0" smtClean="0"/>
          </a:p>
          <a:p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Technology Roadmap</a:t>
            </a:r>
            <a:endParaRPr lang="en-GB" sz="1100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1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	Industry-</a:t>
            </a:r>
            <a:r>
              <a:rPr lang="en-GB" sz="2000" dirty="0" err="1" smtClean="0">
                <a:solidFill>
                  <a:schemeClr val="tx1"/>
                </a:solidFill>
              </a:rPr>
              <a:t>consensed</a:t>
            </a:r>
            <a:r>
              <a:rPr lang="en-GB" sz="2000" dirty="0" smtClean="0">
                <a:solidFill>
                  <a:schemeClr val="tx1"/>
                </a:solidFill>
              </a:rPr>
              <a:t>, regularly updated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Focus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GB" sz="2400" dirty="0" smtClean="0">
                <a:solidFill>
                  <a:schemeClr val="bg2">
                    <a:lumMod val="75000"/>
                  </a:schemeClr>
                </a:solidFill>
              </a:rPr>
              <a:t>technologies</a:t>
            </a:r>
          </a:p>
          <a:p>
            <a:endParaRPr lang="en-GB" sz="1100" dirty="0" smtClean="0"/>
          </a:p>
          <a:p>
            <a:pPr lvl="1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	High technology ICE engines</a:t>
            </a:r>
          </a:p>
          <a:p>
            <a:pPr lvl="1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	Energy Storage and Management</a:t>
            </a:r>
          </a:p>
          <a:p>
            <a:pPr lvl="1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	Lightweight structures</a:t>
            </a:r>
          </a:p>
          <a:p>
            <a:pPr lvl="1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	Low cost power electronics</a:t>
            </a:r>
          </a:p>
          <a:p>
            <a:pPr lvl="1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	Intelligent Transportation systems</a:t>
            </a:r>
          </a:p>
          <a:p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7" name="Picture 6" descr="MACEAutonomousPlatfor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780928"/>
            <a:ext cx="3649310" cy="2417668"/>
          </a:xfrm>
          <a:prstGeom prst="rect">
            <a:avLst/>
          </a:prstGeom>
        </p:spPr>
      </p:pic>
      <p:pic>
        <p:nvPicPr>
          <p:cNvPr id="8" name="Picture 7" descr="aston-martin-one-77-chass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852936"/>
            <a:ext cx="3528392" cy="2287574"/>
          </a:xfrm>
          <a:prstGeom prst="rect">
            <a:avLst/>
          </a:prstGeom>
        </p:spPr>
      </p:pic>
      <p:pic>
        <p:nvPicPr>
          <p:cNvPr id="9" name="Picture 8" descr="williams_fw32_vale20100201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2852936"/>
            <a:ext cx="3707903" cy="2160239"/>
          </a:xfrm>
          <a:prstGeom prst="rect">
            <a:avLst/>
          </a:prstGeom>
        </p:spPr>
      </p:pic>
      <p:pic>
        <p:nvPicPr>
          <p:cNvPr id="10" name="Picture 9" descr="ford-ecoboost-engine-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2841526"/>
            <a:ext cx="3096344" cy="2304256"/>
          </a:xfrm>
          <a:prstGeom prst="rect">
            <a:avLst/>
          </a:prstGeom>
        </p:spPr>
      </p:pic>
      <p:pic>
        <p:nvPicPr>
          <p:cNvPr id="11" name="Picture 10" descr="THINK-G4-EV-CTRL_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2708921"/>
            <a:ext cx="3498622" cy="2475275"/>
          </a:xfrm>
          <a:prstGeom prst="rect">
            <a:avLst/>
          </a:prstGeom>
        </p:spPr>
      </p:pic>
    </p:spTree>
  </p:cSld>
  <p:clrMapOvr>
    <a:masterClrMapping/>
  </p:clrMapOvr>
  <p:transition advTm="7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+mj-lt"/>
              </a:rPr>
              <a:t>Commodity  Sourcing Roadmap</a:t>
            </a:r>
          </a:p>
          <a:p>
            <a:pPr>
              <a:buNone/>
            </a:pPr>
            <a:endParaRPr lang="en-GB" sz="2800" b="1" dirty="0" smtClean="0">
              <a:latin typeface="+mj-lt"/>
            </a:endParaRPr>
          </a:p>
          <a:p>
            <a:pPr>
              <a:buNone/>
            </a:pPr>
            <a:r>
              <a:rPr lang="en-GB" sz="2000" dirty="0" smtClean="0"/>
              <a:t>ISSUE:</a:t>
            </a:r>
          </a:p>
          <a:p>
            <a:r>
              <a:rPr lang="en-GB" sz="2000" dirty="0" smtClean="0"/>
              <a:t>OEMs want to source more to the UK</a:t>
            </a:r>
          </a:p>
          <a:p>
            <a:r>
              <a:rPr lang="en-GB" sz="2000" dirty="0" smtClean="0"/>
              <a:t>They can’t place the business presently because of technology, engineering, management, cost competitiveness issues</a:t>
            </a:r>
          </a:p>
          <a:p>
            <a:endParaRPr lang="en-GB" sz="2000" dirty="0" smtClean="0"/>
          </a:p>
          <a:p>
            <a:pPr>
              <a:buNone/>
            </a:pPr>
            <a:r>
              <a:rPr lang="en-GB" sz="2000" dirty="0" smtClean="0"/>
              <a:t>PLAN:</a:t>
            </a:r>
          </a:p>
          <a:p>
            <a:r>
              <a:rPr lang="en-GB" sz="2000" dirty="0" smtClean="0"/>
              <a:t>Identify the most promising commodities to source in the UK and select top priority commodity list</a:t>
            </a:r>
          </a:p>
          <a:p>
            <a:r>
              <a:rPr lang="en-GB" sz="2000" dirty="0" smtClean="0"/>
              <a:t>Identify and address inhibitors specific to these commodities </a:t>
            </a:r>
          </a:p>
          <a:p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19256" cy="49971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sz="3300" b="1" dirty="0" smtClean="0">
                <a:latin typeface="+mj-lt"/>
                <a:ea typeface="Verdana" pitchFamily="34" charset="0"/>
                <a:cs typeface="Verdana" pitchFamily="34" charset="0"/>
              </a:rPr>
              <a:t>Recent achievements</a:t>
            </a:r>
          </a:p>
          <a:p>
            <a:pPr>
              <a:buNone/>
            </a:pP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r>
              <a:rPr lang="en-GB" sz="29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New Coalition Government achieved smooth transition with full alignment -- financial support for key automotive investments confirmed</a:t>
            </a:r>
          </a:p>
          <a:p>
            <a:endParaRPr lang="en-GB" sz="29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GB" sz="29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UK becoming EV/Hybrid European Production hub with Nissan Leaf and Toyota </a:t>
            </a:r>
            <a:r>
              <a:rPr lang="en-GB" sz="290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Auris</a:t>
            </a:r>
            <a:r>
              <a:rPr lang="en-GB" sz="29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announcements --Vauxhall Ampera potential</a:t>
            </a:r>
          </a:p>
          <a:p>
            <a:endParaRPr lang="en-GB" sz="29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GB" sz="29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TSB Call based on </a:t>
            </a:r>
            <a:r>
              <a:rPr lang="en-GB" sz="2900" dirty="0" err="1" smtClean="0">
                <a:ea typeface="Verdana" pitchFamily="34" charset="0"/>
                <a:cs typeface="Verdana" pitchFamily="34" charset="0"/>
              </a:rPr>
              <a:t>Focus</a:t>
            </a:r>
            <a:r>
              <a:rPr lang="en-GB" sz="2900" dirty="0" err="1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Technology</a:t>
            </a:r>
            <a:r>
              <a:rPr lang="en-GB" sz="29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GB" sz="29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priorities well supported</a:t>
            </a:r>
          </a:p>
          <a:p>
            <a:endParaRPr lang="en-GB" sz="29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GB" sz="29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OEM Sourcing survey completed and Supplier survey nearing completion</a:t>
            </a:r>
          </a:p>
          <a:p>
            <a:endParaRPr lang="en-GB" sz="29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r>
              <a:rPr lang="en-GB" sz="29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New model program decisions being taken this year!– positive sourcing outcomes</a:t>
            </a:r>
          </a:p>
          <a:p>
            <a:endParaRPr lang="en-GB" sz="2900" dirty="0" smtClean="0">
              <a:ea typeface="Verdana" pitchFamily="34" charset="0"/>
              <a:cs typeface="Verdana" pitchFamily="34" charset="0"/>
            </a:endParaRPr>
          </a:p>
          <a:p>
            <a:r>
              <a:rPr lang="en-GB" sz="2900" dirty="0" smtClean="0">
                <a:ea typeface="Verdana" pitchFamily="34" charset="0"/>
                <a:cs typeface="Verdana" pitchFamily="34" charset="0"/>
              </a:rPr>
              <a:t>Strategic communications activities including website and e-news letter launched check out  </a:t>
            </a:r>
            <a:r>
              <a:rPr lang="en-GB" sz="2900" dirty="0" smtClean="0">
                <a:ea typeface="Verdana" pitchFamily="34" charset="0"/>
                <a:cs typeface="Verdana" pitchFamily="34" charset="0"/>
                <a:hlinkClick r:id="rId3"/>
              </a:rPr>
              <a:t>http://www.automotivecouncil.co.uk/</a:t>
            </a:r>
            <a:endParaRPr lang="en-GB" sz="2900" dirty="0" smtClean="0">
              <a:ea typeface="Verdana" pitchFamily="34" charset="0"/>
              <a:cs typeface="Verdana" pitchFamily="34" charset="0"/>
            </a:endParaRPr>
          </a:p>
          <a:p>
            <a:endParaRPr lang="en-GB" sz="29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lvl="1"/>
            <a:endParaRPr lang="en-GB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2005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19256" cy="49971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33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en-GB" sz="3300" b="1" dirty="0">
              <a:latin typeface="+mj-lt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endParaRPr lang="en-GB" sz="33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GB" sz="3300" b="1" dirty="0" smtClean="0">
                <a:latin typeface="+mj-lt"/>
                <a:ea typeface="Verdana" pitchFamily="34" charset="0"/>
                <a:cs typeface="Verdana" pitchFamily="34" charset="0"/>
              </a:rPr>
              <a:t>Thank you</a:t>
            </a:r>
          </a:p>
          <a:p>
            <a:pPr>
              <a:buNone/>
            </a:pPr>
            <a:endParaRPr lang="en-GB" sz="3300" b="1" dirty="0">
              <a:latin typeface="+mj-lt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en-GB" sz="3300" b="1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en-GB" sz="2900" dirty="0" smtClean="0">
                <a:ea typeface="Verdana" pitchFamily="34" charset="0"/>
                <a:cs typeface="Verdana" pitchFamily="34" charset="0"/>
              </a:rPr>
              <a:t>  </a:t>
            </a:r>
            <a:r>
              <a:rPr lang="en-GB" sz="2900" dirty="0" smtClean="0">
                <a:ea typeface="Verdana" pitchFamily="34" charset="0"/>
                <a:cs typeface="Verdana" pitchFamily="34" charset="0"/>
                <a:hlinkClick r:id="rId3"/>
              </a:rPr>
              <a:t>http://www.automotivecouncil.co.uk/</a:t>
            </a:r>
            <a:endParaRPr lang="en-GB" sz="2900" dirty="0" smtClean="0">
              <a:ea typeface="Verdana" pitchFamily="34" charset="0"/>
              <a:cs typeface="Verdana" pitchFamily="34" charset="0"/>
            </a:endParaRPr>
          </a:p>
          <a:p>
            <a:endParaRPr lang="en-GB" sz="2900" dirty="0" smtClean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  <a:p>
            <a:pPr lvl="1"/>
            <a:endParaRPr lang="en-GB" sz="2000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solidFill>
                <a:schemeClr val="accent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0"/>
            <a:ext cx="42005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+mj-lt"/>
                <a:ea typeface="Verdana" pitchFamily="34" charset="0"/>
                <a:cs typeface="Verdana" pitchFamily="34" charset="0"/>
              </a:rPr>
              <a:t>Purpose</a:t>
            </a:r>
          </a:p>
          <a:p>
            <a:pPr>
              <a:buNone/>
            </a:pPr>
            <a:endParaRPr lang="en-GB" sz="28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1097280" lvl="3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Introduce members to the work of the Automotive Council UK</a:t>
            </a:r>
          </a:p>
          <a:p>
            <a:pPr marL="1097280" lvl="3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Reflect on the current state of th</a:t>
            </a:r>
            <a:r>
              <a:rPr lang="en-GB" sz="2400" dirty="0" smtClean="0">
                <a:ea typeface="Verdana" pitchFamily="34" charset="0"/>
                <a:cs typeface="Verdana" pitchFamily="34" charset="0"/>
              </a:rPr>
              <a:t>e UK industry</a:t>
            </a:r>
          </a:p>
          <a:p>
            <a:pPr marL="1097280" lvl="3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Highlight the opportunities for the Supplier industry in UK Auto Sector </a:t>
            </a:r>
          </a:p>
          <a:p>
            <a:pPr marL="1097280" lvl="3" indent="-457200">
              <a:buFont typeface="+mj-lt"/>
              <a:buAutoNum type="arabicPeriod"/>
            </a:pPr>
            <a:r>
              <a:rPr lang="en-GB" sz="2400" dirty="0" smtClean="0">
                <a:ea typeface="Verdana" pitchFamily="34" charset="0"/>
                <a:cs typeface="Verdana" pitchFamily="34" charset="0"/>
              </a:rPr>
              <a:t>Provide a case for expanding investment in the UK</a:t>
            </a:r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5410944" cy="48965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sz="3600" b="1" dirty="0" smtClean="0">
                <a:latin typeface="+mj-lt"/>
                <a:ea typeface="Verdana" pitchFamily="34" charset="0"/>
                <a:cs typeface="Verdana" pitchFamily="34" charset="0"/>
              </a:rPr>
              <a:t>Background</a:t>
            </a:r>
          </a:p>
          <a:p>
            <a:pPr>
              <a:buNone/>
            </a:pPr>
            <a:endParaRPr lang="en-GB" sz="2800" b="1" dirty="0">
              <a:ea typeface="Verdana" pitchFamily="34" charset="0"/>
              <a:cs typeface="Verdana" pitchFamily="34" charset="0"/>
            </a:endParaRPr>
          </a:p>
          <a:p>
            <a:pPr marL="640080" lvl="2" indent="-457200"/>
            <a:r>
              <a:rPr lang="en-GB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 joint Government and Industry body</a:t>
            </a:r>
          </a:p>
          <a:p>
            <a:pPr marL="640080" lvl="2" indent="-457200"/>
            <a:r>
              <a:rPr lang="en-GB" sz="2800" dirty="0" smtClean="0">
                <a:ea typeface="Verdana" pitchFamily="34" charset="0"/>
                <a:cs typeface="Verdana" pitchFamily="34" charset="0"/>
              </a:rPr>
              <a:t>Promoting a strategic role for the UK auto industry </a:t>
            </a:r>
          </a:p>
          <a:p>
            <a:pPr marL="640080" lvl="2" indent="-457200"/>
            <a:r>
              <a:rPr lang="en-GB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Shift in UK Government policy – manufacturing anchor sector in healthy mixed economy</a:t>
            </a:r>
          </a:p>
          <a:p>
            <a:pPr marL="640080" lvl="2" indent="-457200"/>
            <a:r>
              <a:rPr lang="en-GB" sz="2800" dirty="0" smtClean="0">
                <a:ea typeface="Verdana" pitchFamily="34" charset="0"/>
                <a:cs typeface="Verdana" pitchFamily="34" charset="0"/>
              </a:rPr>
              <a:t>Main role – set the agenda, promote c</a:t>
            </a:r>
            <a:r>
              <a:rPr lang="en-GB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ollaboration</a:t>
            </a:r>
          </a:p>
          <a:p>
            <a:pPr marL="640080" lvl="2" indent="-457200"/>
            <a:r>
              <a:rPr lang="en-GB" sz="2800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Main focus – Low carbon technology, strengthened supply chain</a:t>
            </a:r>
          </a:p>
          <a:p>
            <a:pPr>
              <a:buNone/>
            </a:pPr>
            <a:endParaRPr lang="en-GB" sz="28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7" name="Picture 6" descr="4751567939_6bca24a212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844824"/>
            <a:ext cx="3024336" cy="2016224"/>
          </a:xfrm>
          <a:prstGeom prst="rect">
            <a:avLst/>
          </a:prstGeom>
        </p:spPr>
      </p:pic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055663"/>
            <a:ext cx="3024336" cy="2037633"/>
          </a:xfrm>
          <a:prstGeom prst="rect">
            <a:avLst/>
          </a:prstGeom>
        </p:spPr>
      </p:pic>
    </p:spTree>
  </p:cSld>
  <p:clrMapOvr>
    <a:masterClrMapping/>
  </p:clrMapOvr>
  <p:transition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95536" y="1988840"/>
            <a:ext cx="5472608" cy="430872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sz="5900" b="1" dirty="0" smtClean="0">
                <a:latin typeface="+mj-lt"/>
              </a:rPr>
              <a:t>Invest in the UK</a:t>
            </a:r>
          </a:p>
          <a:p>
            <a:endParaRPr lang="en-GB" dirty="0" smtClean="0"/>
          </a:p>
          <a:p>
            <a:r>
              <a:rPr lang="en-GB" dirty="0" smtClean="0"/>
              <a:t>Automotive </a:t>
            </a:r>
            <a:r>
              <a:rPr lang="en-GB" dirty="0"/>
              <a:t>is the UK’s </a:t>
            </a:r>
            <a:r>
              <a:rPr lang="en-GB" dirty="0">
                <a:solidFill>
                  <a:srgbClr val="31C10F"/>
                </a:solidFill>
              </a:rPr>
              <a:t>number one manufactured export </a:t>
            </a:r>
            <a:r>
              <a:rPr lang="en-GB" dirty="0"/>
              <a:t>sector, </a:t>
            </a:r>
            <a:r>
              <a:rPr lang="en-GB" dirty="0" smtClean="0"/>
              <a:t>77</a:t>
            </a:r>
            <a:r>
              <a:rPr lang="en-GB" dirty="0"/>
              <a:t>% of </a:t>
            </a:r>
            <a:r>
              <a:rPr lang="en-GB" dirty="0" smtClean="0"/>
              <a:t>output is  </a:t>
            </a:r>
            <a:r>
              <a:rPr lang="en-GB" dirty="0"/>
              <a:t>exported, bringing £21 billion into the UK economy. </a:t>
            </a:r>
          </a:p>
          <a:p>
            <a:endParaRPr lang="en-GB" dirty="0"/>
          </a:p>
          <a:p>
            <a:r>
              <a:rPr lang="en-GB" dirty="0" smtClean="0"/>
              <a:t>Eleven </a:t>
            </a:r>
            <a:r>
              <a:rPr lang="en-GB" dirty="0"/>
              <a:t>of the </a:t>
            </a:r>
            <a:r>
              <a:rPr lang="en-GB" dirty="0">
                <a:solidFill>
                  <a:srgbClr val="31C10F"/>
                </a:solidFill>
              </a:rPr>
              <a:t>world’s volume vehicle </a:t>
            </a:r>
            <a:r>
              <a:rPr lang="en-GB" dirty="0"/>
              <a:t>manufacturers have a base in the UK, supported by 19 of the </a:t>
            </a:r>
            <a:r>
              <a:rPr lang="en-GB" dirty="0">
                <a:solidFill>
                  <a:srgbClr val="31C10F"/>
                </a:solidFill>
              </a:rPr>
              <a:t>world’s top 20 </a:t>
            </a:r>
            <a:r>
              <a:rPr lang="en-GB" dirty="0" smtClean="0">
                <a:solidFill>
                  <a:srgbClr val="31C10F"/>
                </a:solidFill>
              </a:rPr>
              <a:t>suppliers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UK is the </a:t>
            </a:r>
            <a:r>
              <a:rPr lang="en-GB" dirty="0">
                <a:solidFill>
                  <a:srgbClr val="31C10F"/>
                </a:solidFill>
              </a:rPr>
              <a:t>number one gateway to Europe</a:t>
            </a:r>
            <a:r>
              <a:rPr lang="en-GB" dirty="0"/>
              <a:t>, with easy access to the </a:t>
            </a:r>
            <a:r>
              <a:rPr lang="en-GB" dirty="0" smtClean="0"/>
              <a:t>500 million people in 27 EU member states.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Home </a:t>
            </a:r>
            <a:r>
              <a:rPr lang="en-GB" dirty="0"/>
              <a:t>to some of the </a:t>
            </a:r>
            <a:r>
              <a:rPr lang="en-GB" dirty="0">
                <a:solidFill>
                  <a:srgbClr val="31C10F"/>
                </a:solidFill>
              </a:rPr>
              <a:t>best </a:t>
            </a:r>
            <a:r>
              <a:rPr lang="en-GB" dirty="0" smtClean="0">
                <a:solidFill>
                  <a:srgbClr val="31C10F"/>
                </a:solidFill>
              </a:rPr>
              <a:t>Universities</a:t>
            </a:r>
            <a:r>
              <a:rPr lang="en-GB" dirty="0" smtClean="0"/>
              <a:t> in </a:t>
            </a:r>
            <a:r>
              <a:rPr lang="en-GB" dirty="0"/>
              <a:t>the world, the UK boasts a workforce of 30 million that is highly trained, qualified and flexible. </a:t>
            </a:r>
          </a:p>
          <a:p>
            <a:endParaRPr lang="en-GB" dirty="0"/>
          </a:p>
          <a:p>
            <a:r>
              <a:rPr lang="en-GB" dirty="0" smtClean="0"/>
              <a:t>Businesses </a:t>
            </a:r>
            <a:r>
              <a:rPr lang="en-GB" dirty="0"/>
              <a:t>in the </a:t>
            </a:r>
            <a:r>
              <a:rPr lang="en-GB" dirty="0">
                <a:solidFill>
                  <a:srgbClr val="31C10F"/>
                </a:solidFill>
              </a:rPr>
              <a:t>UK benefit </a:t>
            </a:r>
            <a:r>
              <a:rPr lang="en-GB" dirty="0"/>
              <a:t>from access to a strong investment community, positive company </a:t>
            </a:r>
            <a:r>
              <a:rPr lang="en-GB" dirty="0" smtClean="0"/>
              <a:t>and IP law, and excellent </a:t>
            </a:r>
            <a:r>
              <a:rPr lang="en-GB" dirty="0"/>
              <a:t>industrial </a:t>
            </a:r>
            <a:r>
              <a:rPr lang="en-GB" dirty="0" smtClean="0"/>
              <a:t>relations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7" name="Picture 6" descr="avatartechnofo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93096"/>
            <a:ext cx="2992333" cy="2040851"/>
          </a:xfrm>
          <a:prstGeom prst="rect">
            <a:avLst/>
          </a:prstGeom>
        </p:spPr>
      </p:pic>
      <p:pic>
        <p:nvPicPr>
          <p:cNvPr id="9" name="Picture 8" descr="493356_1-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916832"/>
            <a:ext cx="3024336" cy="2268252"/>
          </a:xfrm>
          <a:prstGeom prst="rect">
            <a:avLst/>
          </a:prstGeo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+mj-lt"/>
              </a:rPr>
              <a:t>Challenges</a:t>
            </a:r>
          </a:p>
          <a:p>
            <a:pPr>
              <a:buNone/>
            </a:pPr>
            <a:endParaRPr lang="en-GB" sz="3200" b="1" dirty="0" smtClean="0"/>
          </a:p>
          <a:p>
            <a:pPr>
              <a:buNone/>
            </a:pPr>
            <a:endParaRPr lang="en-GB" sz="32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716016" y="2564904"/>
          <a:ext cx="4246280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7544" y="2420888"/>
            <a:ext cx="403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Severe and sustained ‘Hollowing out’ trend over 10 years</a:t>
            </a:r>
          </a:p>
          <a:p>
            <a:pPr lvl="1">
              <a:buFont typeface="Arial" pitchFamily="34" charset="0"/>
              <a:buChar char="•"/>
            </a:pP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Reduction of R&amp;D intensity among Supply base</a:t>
            </a:r>
          </a:p>
          <a:p>
            <a:pPr lvl="1">
              <a:buFont typeface="Arial" pitchFamily="34" charset="0"/>
              <a:buChar char="•"/>
            </a:pP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Scale challenges – volume 1.8 m less than half major competitors</a:t>
            </a:r>
          </a:p>
          <a:p>
            <a:pPr lvl="1">
              <a:buFont typeface="Arial" pitchFamily="34" charset="0"/>
              <a:buChar char="•"/>
            </a:pP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Weakened supply base – big issue</a:t>
            </a:r>
          </a:p>
          <a:p>
            <a:endParaRPr lang="en-GB" dirty="0"/>
          </a:p>
        </p:txBody>
      </p:sp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492896"/>
            <a:ext cx="4248473" cy="2340995"/>
          </a:xfrm>
          <a:prstGeom prst="rect">
            <a:avLst/>
          </a:prstGeom>
        </p:spPr>
      </p:pic>
    </p:spTree>
  </p:cSld>
  <p:clrMapOvr>
    <a:masterClrMapping/>
  </p:clrMapOvr>
  <p:transition advTm="4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+mj-lt"/>
              </a:rPr>
              <a:t>Opportunities</a:t>
            </a: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3200" b="1" dirty="0" smtClean="0"/>
          </a:p>
          <a:p>
            <a:pPr>
              <a:buNone/>
            </a:pPr>
            <a:endParaRPr lang="en-GB" b="1" dirty="0"/>
          </a:p>
          <a:p>
            <a:pPr>
              <a:buNone/>
            </a:pPr>
            <a:endParaRPr lang="en-GB" sz="32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27584" y="2420888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 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Strong </a:t>
            </a:r>
            <a:r>
              <a:rPr lang="en-GB" dirty="0" err="1" smtClean="0">
                <a:ea typeface="Verdana" pitchFamily="34" charset="0"/>
                <a:cs typeface="Verdana" pitchFamily="34" charset="0"/>
              </a:rPr>
              <a:t>powertrain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 sector with </a:t>
            </a:r>
          </a:p>
          <a:p>
            <a:r>
              <a:rPr lang="en-GB" dirty="0" smtClean="0">
                <a:ea typeface="Verdana" pitchFamily="34" charset="0"/>
                <a:cs typeface="Verdana" pitchFamily="34" charset="0"/>
              </a:rPr>
              <a:t>competitive scale -- &gt;3 m engines 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annually</a:t>
            </a:r>
          </a:p>
          <a:p>
            <a:r>
              <a:rPr lang="en-GB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Bridgend</a:t>
            </a:r>
          </a:p>
          <a:p>
            <a:r>
              <a:rPr lang="en-GB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Dagenham</a:t>
            </a:r>
          </a:p>
          <a:p>
            <a:r>
              <a:rPr lang="en-GB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Hams Hall</a:t>
            </a:r>
          </a:p>
          <a:p>
            <a:r>
              <a:rPr lang="en-GB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Deeside</a:t>
            </a: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r>
              <a:rPr lang="en-GB" dirty="0" smtClean="0">
                <a:ea typeface="Verdana" pitchFamily="34" charset="0"/>
                <a:cs typeface="Verdana" pitchFamily="34" charset="0"/>
              </a:rPr>
              <a:t>	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Swindon</a:t>
            </a:r>
            <a:endParaRPr lang="en-GB" dirty="0">
              <a:ea typeface="Verdana" pitchFamily="34" charset="0"/>
              <a:cs typeface="Verdana" pitchFamily="34" charset="0"/>
            </a:endParaRPr>
          </a:p>
          <a:p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Strong Premium and Niche sectors</a:t>
            </a:r>
          </a:p>
          <a:p>
            <a:pPr lvl="2"/>
            <a:r>
              <a:rPr lang="en-GB" dirty="0" smtClean="0">
                <a:ea typeface="Verdana" pitchFamily="34" charset="0"/>
                <a:cs typeface="Verdana" pitchFamily="34" charset="0"/>
              </a:rPr>
              <a:t>Jaguar Land Rover</a:t>
            </a:r>
          </a:p>
          <a:p>
            <a:pPr lvl="2"/>
            <a:r>
              <a:rPr lang="en-GB" dirty="0" smtClean="0">
                <a:ea typeface="Verdana" pitchFamily="34" charset="0"/>
                <a:cs typeface="Verdana" pitchFamily="34" charset="0"/>
              </a:rPr>
              <a:t>Bentley</a:t>
            </a:r>
          </a:p>
          <a:p>
            <a:pPr lvl="2"/>
            <a:r>
              <a:rPr lang="en-GB" dirty="0" smtClean="0">
                <a:ea typeface="Verdana" pitchFamily="34" charset="0"/>
                <a:cs typeface="Verdana" pitchFamily="34" charset="0"/>
              </a:rPr>
              <a:t>Rolls Royce</a:t>
            </a:r>
          </a:p>
          <a:p>
            <a:pPr lvl="2"/>
            <a:r>
              <a:rPr lang="en-GB" dirty="0" smtClean="0">
                <a:ea typeface="Verdana" pitchFamily="34" charset="0"/>
                <a:cs typeface="Verdana" pitchFamily="34" charset="0"/>
              </a:rPr>
              <a:t>Aston Martin</a:t>
            </a:r>
          </a:p>
          <a:p>
            <a:pPr lvl="2"/>
            <a:r>
              <a:rPr lang="en-GB" dirty="0" smtClean="0">
                <a:ea typeface="Verdana" pitchFamily="34" charset="0"/>
                <a:cs typeface="Verdana" pitchFamily="34" charset="0"/>
              </a:rPr>
              <a:t>Lotus</a:t>
            </a: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8" name="Picture 7" descr="fordnewengin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8283" y="1988840"/>
            <a:ext cx="3260739" cy="1872208"/>
          </a:xfrm>
          <a:prstGeom prst="rect">
            <a:avLst/>
          </a:prstGeom>
        </p:spPr>
      </p:pic>
      <p:pic>
        <p:nvPicPr>
          <p:cNvPr id="10" name="Picture 9" descr="jaguar-x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221088"/>
            <a:ext cx="3384376" cy="1959375"/>
          </a:xfrm>
          <a:prstGeom prst="rect">
            <a:avLst/>
          </a:prstGeom>
        </p:spPr>
      </p:pic>
    </p:spTree>
  </p:cSld>
  <p:clrMapOvr>
    <a:masterClrMapping/>
  </p:clrMapOvr>
  <p:transition advTm="4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+mj-lt"/>
              </a:rPr>
              <a:t>Opportunities</a:t>
            </a: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3200" b="1" dirty="0" smtClean="0"/>
          </a:p>
          <a:p>
            <a:pPr>
              <a:buNone/>
            </a:pPr>
            <a:endParaRPr lang="en-GB" b="1" dirty="0"/>
          </a:p>
          <a:p>
            <a:pPr>
              <a:buNone/>
            </a:pPr>
            <a:endParaRPr lang="en-GB" sz="32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55576" y="2636912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  Low Carbon revolution –    technology and manufacturing centre</a:t>
            </a:r>
          </a:p>
          <a:p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endParaRPr lang="en-GB" dirty="0">
              <a:ea typeface="Verdana" pitchFamily="34" charset="0"/>
              <a:cs typeface="Verdana" pitchFamily="34" charset="0"/>
            </a:endParaRPr>
          </a:p>
          <a:p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 Supply lines stretched – OEM desire for more locally sourced parts</a:t>
            </a:r>
          </a:p>
          <a:p>
            <a:pPr>
              <a:buFont typeface="Arial" pitchFamily="34" charset="0"/>
              <a:buChar char="•"/>
            </a:pP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endParaRPr lang="en-GB" dirty="0"/>
          </a:p>
        </p:txBody>
      </p:sp>
      <p:pic>
        <p:nvPicPr>
          <p:cNvPr id="8" name="Picture 7" descr="t27-pre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628800"/>
            <a:ext cx="3497965" cy="2232248"/>
          </a:xfrm>
          <a:prstGeom prst="rect">
            <a:avLst/>
          </a:prstGeom>
        </p:spPr>
      </p:pic>
      <p:pic>
        <p:nvPicPr>
          <p:cNvPr id="10" name="Picture 9" descr="delivery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4005064"/>
            <a:ext cx="3456384" cy="2484456"/>
          </a:xfrm>
          <a:prstGeom prst="rect">
            <a:avLst/>
          </a:prstGeom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4834880" cy="460851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sz="5900" b="1" dirty="0" smtClean="0">
                <a:latin typeface="+mj-lt"/>
                <a:ea typeface="Verdana" pitchFamily="34" charset="0"/>
                <a:cs typeface="Verdana" pitchFamily="34" charset="0"/>
              </a:rPr>
              <a:t>Leading the Low Carbon Revolution</a:t>
            </a:r>
          </a:p>
          <a:p>
            <a:pPr>
              <a:buNone/>
            </a:pPr>
            <a:endParaRPr lang="en-GB" sz="45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en-GB" dirty="0" smtClean="0"/>
              <a:t>UK manufactured vehicle emissions </a:t>
            </a:r>
            <a:r>
              <a:rPr lang="en-GB" dirty="0" smtClean="0">
                <a:solidFill>
                  <a:srgbClr val="3DB41C"/>
                </a:solidFill>
              </a:rPr>
              <a:t>have dropped 21% </a:t>
            </a:r>
            <a:r>
              <a:rPr lang="en-GB" dirty="0" smtClean="0"/>
              <a:t>since the end of the last decade </a:t>
            </a:r>
          </a:p>
          <a:p>
            <a:endParaRPr lang="en-GB" dirty="0"/>
          </a:p>
          <a:p>
            <a:r>
              <a:rPr lang="en-GB" dirty="0"/>
              <a:t>London has nearly </a:t>
            </a:r>
            <a:r>
              <a:rPr lang="en-GB" dirty="0">
                <a:solidFill>
                  <a:srgbClr val="31C10F"/>
                </a:solidFill>
              </a:rPr>
              <a:t>2,500 electric vehicles </a:t>
            </a:r>
            <a:r>
              <a:rPr lang="en-GB" dirty="0"/>
              <a:t>on its streets, more than almost any other city in the world – Oslo is the only city with more, with around 2,650. </a:t>
            </a:r>
          </a:p>
          <a:p>
            <a:pPr>
              <a:buNone/>
            </a:pPr>
            <a:endParaRPr lang="en-GB" dirty="0"/>
          </a:p>
          <a:p>
            <a:r>
              <a:rPr lang="en-GB" dirty="0" smtClean="0"/>
              <a:t>One </a:t>
            </a:r>
            <a:r>
              <a:rPr lang="en-GB" dirty="0"/>
              <a:t>of the </a:t>
            </a:r>
            <a:r>
              <a:rPr lang="en-GB" dirty="0" smtClean="0"/>
              <a:t>our </a:t>
            </a:r>
            <a:r>
              <a:rPr lang="en-GB" dirty="0"/>
              <a:t>key </a:t>
            </a:r>
            <a:r>
              <a:rPr lang="en-GB" dirty="0" smtClean="0"/>
              <a:t>objectives </a:t>
            </a:r>
            <a:r>
              <a:rPr lang="en-GB" dirty="0"/>
              <a:t>is to position the UK as a leader in the development and exploitation of </a:t>
            </a:r>
            <a:r>
              <a:rPr lang="en-GB" dirty="0">
                <a:solidFill>
                  <a:srgbClr val="31C10F"/>
                </a:solidFill>
              </a:rPr>
              <a:t>low carbon </a:t>
            </a:r>
            <a:r>
              <a:rPr lang="en-GB" dirty="0"/>
              <a:t>vehicle technologies </a:t>
            </a:r>
          </a:p>
          <a:p>
            <a:endParaRPr lang="en-GB" dirty="0"/>
          </a:p>
          <a:p>
            <a:r>
              <a:rPr lang="en-GB" dirty="0" smtClean="0"/>
              <a:t>We also aim </a:t>
            </a:r>
            <a:r>
              <a:rPr lang="en-GB" dirty="0"/>
              <a:t>to position the UK as a world leader in the development, demonstration, manufacture and use of </a:t>
            </a:r>
            <a:r>
              <a:rPr lang="en-GB" dirty="0">
                <a:solidFill>
                  <a:srgbClr val="3DB41C"/>
                </a:solidFill>
              </a:rPr>
              <a:t>ultra-low carbon </a:t>
            </a:r>
            <a:r>
              <a:rPr lang="en-GB" dirty="0"/>
              <a:t>automotive technology </a:t>
            </a:r>
            <a:r>
              <a:rPr lang="en-GB" dirty="0" smtClean="0"/>
              <a:t> through investment in R&amp;D and market incentives to reward early adopters</a:t>
            </a:r>
            <a:endParaRPr lang="en-GB" dirty="0"/>
          </a:p>
          <a:p>
            <a:pPr lvl="2"/>
            <a:endParaRPr lang="en-GB" sz="1900" dirty="0" smtClean="0">
              <a:solidFill>
                <a:schemeClr val="accent2">
                  <a:lumMod val="60000"/>
                  <a:lumOff val="4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lvl="2">
              <a:buNone/>
            </a:pPr>
            <a:endParaRPr lang="en-GB" sz="1900" dirty="0" smtClean="0">
              <a:solidFill>
                <a:schemeClr val="accent2">
                  <a:lumMod val="60000"/>
                  <a:lumOff val="40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/>
            <a:endParaRPr lang="en-GB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7" name="Picture 6" descr="getdata_m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365104"/>
            <a:ext cx="3491880" cy="2071849"/>
          </a:xfrm>
          <a:prstGeom prst="rect">
            <a:avLst/>
          </a:prstGeom>
        </p:spPr>
      </p:pic>
      <p:pic>
        <p:nvPicPr>
          <p:cNvPr id="8" name="Picture 7" descr="exhaus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1916832"/>
            <a:ext cx="3456384" cy="2254841"/>
          </a:xfrm>
          <a:prstGeom prst="rect">
            <a:avLst/>
          </a:prstGeom>
        </p:spPr>
      </p:pic>
    </p:spTree>
  </p:cSld>
  <p:clrMapOvr>
    <a:masterClrMapping/>
  </p:clrMapOvr>
  <p:transition advTm="5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2800" b="1" dirty="0" smtClean="0">
                <a:latin typeface="+mj-lt"/>
              </a:rPr>
              <a:t>Opportunities</a:t>
            </a:r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en-GB" sz="3200" b="1" dirty="0" smtClean="0"/>
          </a:p>
          <a:p>
            <a:pPr>
              <a:buNone/>
            </a:pPr>
            <a:endParaRPr lang="en-GB" b="1" dirty="0"/>
          </a:p>
          <a:p>
            <a:pPr>
              <a:buNone/>
            </a:pPr>
            <a:endParaRPr lang="en-GB" sz="3200" b="1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0"/>
            <a:ext cx="4200525" cy="1476375"/>
          </a:xfrm>
          <a:prstGeom prst="rect">
            <a:avLst/>
          </a:prstGeom>
          <a:gradFill>
            <a:gsLst>
              <a:gs pos="0">
                <a:schemeClr val="bg1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  <p:pic>
        <p:nvPicPr>
          <p:cNvPr id="9" name="Picture 8" descr="toyota-auris-hybrid-uk-mid-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149080"/>
            <a:ext cx="3600400" cy="24002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3356992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ea typeface="Verdana" pitchFamily="34" charset="0"/>
                <a:cs typeface="Verdana" pitchFamily="34" charset="0"/>
              </a:rPr>
              <a:t> Low Carbon revolution –    technology and manufacturing centre</a:t>
            </a:r>
          </a:p>
          <a:p>
            <a:endParaRPr lang="en-GB" dirty="0"/>
          </a:p>
        </p:txBody>
      </p:sp>
      <p:pic>
        <p:nvPicPr>
          <p:cNvPr id="13" name="Picture 12" descr="nissan-lea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1700808"/>
            <a:ext cx="3600400" cy="2392575"/>
          </a:xfrm>
          <a:prstGeom prst="rect">
            <a:avLst/>
          </a:prstGeom>
        </p:spPr>
      </p:pic>
    </p:spTree>
  </p:cSld>
  <p:clrMapOvr>
    <a:masterClrMapping/>
  </p:clrMapOvr>
  <p:transition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827</Words>
  <Application>Microsoft Office PowerPoint</Application>
  <PresentationFormat>On-screen Show (4:3)</PresentationFormat>
  <Paragraphs>220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31</cp:revision>
  <dcterms:created xsi:type="dcterms:W3CDTF">2010-09-26T19:37:32Z</dcterms:created>
  <dcterms:modified xsi:type="dcterms:W3CDTF">2010-09-29T11:24:04Z</dcterms:modified>
</cp:coreProperties>
</file>